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sldIdLst>
    <p:sldId id="259" r:id="rId2"/>
    <p:sldId id="261" r:id="rId3"/>
    <p:sldId id="263" r:id="rId4"/>
    <p:sldId id="265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262" r:id="rId5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B6C0"/>
    <a:srgbClr val="01B4E3"/>
    <a:srgbClr val="0073AE"/>
    <a:srgbClr val="EE7422"/>
    <a:srgbClr val="0066A1"/>
    <a:srgbClr val="CC0033"/>
    <a:srgbClr val="E37222"/>
    <a:srgbClr val="FDC82F"/>
    <a:srgbClr val="69BE28"/>
    <a:srgbClr val="008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3" autoAdjust="0"/>
    <p:restoredTop sz="96271"/>
  </p:normalViewPr>
  <p:slideViewPr>
    <p:cSldViewPr snapToGrid="0" snapToObjects="1">
      <p:cViewPr varScale="1">
        <p:scale>
          <a:sx n="95" d="100"/>
          <a:sy n="95" d="100"/>
        </p:scale>
        <p:origin x="8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Ιορδάνης Κωστελίδης" userId="2480464e4a92ea2b" providerId="LiveId" clId="{43BCD86C-84BE-4012-A95D-8F501BE4EEF6}"/>
    <pc:docChg chg="custSel modSld">
      <pc:chgData name="Ιορδάνης Κωστελίδης" userId="2480464e4a92ea2b" providerId="LiveId" clId="{43BCD86C-84BE-4012-A95D-8F501BE4EEF6}" dt="2019-04-16T11:38:09.329" v="14" actId="20577"/>
      <pc:docMkLst>
        <pc:docMk/>
      </pc:docMkLst>
      <pc:sldChg chg="delSp">
        <pc:chgData name="Ιορδάνης Κωστελίδης" userId="2480464e4a92ea2b" providerId="LiveId" clId="{43BCD86C-84BE-4012-A95D-8F501BE4EEF6}" dt="2019-04-14T17:54:31.243" v="0" actId="478"/>
        <pc:sldMkLst>
          <pc:docMk/>
          <pc:sldMk cId="2829286404" sldId="263"/>
        </pc:sldMkLst>
        <pc:spChg chg="del">
          <ac:chgData name="Ιορδάνης Κωστελίδης" userId="2480464e4a92ea2b" providerId="LiveId" clId="{43BCD86C-84BE-4012-A95D-8F501BE4EEF6}" dt="2019-04-14T17:54:31.243" v="0" actId="478"/>
          <ac:spMkLst>
            <pc:docMk/>
            <pc:sldMk cId="2829286404" sldId="263"/>
            <ac:spMk id="4" creationId="{A50761D5-C133-423E-9380-C8BBE4B38A32}"/>
          </ac:spMkLst>
        </pc:spChg>
      </pc:sldChg>
      <pc:sldChg chg="modSp">
        <pc:chgData name="Ιορδάνης Κωστελίδης" userId="2480464e4a92ea2b" providerId="LiveId" clId="{43BCD86C-84BE-4012-A95D-8F501BE4EEF6}" dt="2019-04-14T17:55:12.246" v="3" actId="20577"/>
        <pc:sldMkLst>
          <pc:docMk/>
          <pc:sldMk cId="800092072" sldId="267"/>
        </pc:sldMkLst>
        <pc:spChg chg="mod">
          <ac:chgData name="Ιορδάνης Κωστελίδης" userId="2480464e4a92ea2b" providerId="LiveId" clId="{43BCD86C-84BE-4012-A95D-8F501BE4EEF6}" dt="2019-04-14T17:55:12.246" v="3" actId="20577"/>
          <ac:spMkLst>
            <pc:docMk/>
            <pc:sldMk cId="800092072" sldId="267"/>
            <ac:spMk id="3" creationId="{B2F37954-AEDD-43C8-AE61-DB47AC151E97}"/>
          </ac:spMkLst>
        </pc:spChg>
      </pc:sldChg>
      <pc:sldChg chg="modSp">
        <pc:chgData name="Ιορδάνης Κωστελίδης" userId="2480464e4a92ea2b" providerId="LiveId" clId="{43BCD86C-84BE-4012-A95D-8F501BE4EEF6}" dt="2019-04-14T17:55:24.611" v="4" actId="20577"/>
        <pc:sldMkLst>
          <pc:docMk/>
          <pc:sldMk cId="2950393019" sldId="269"/>
        </pc:sldMkLst>
        <pc:spChg chg="mod">
          <ac:chgData name="Ιορδάνης Κωστελίδης" userId="2480464e4a92ea2b" providerId="LiveId" clId="{43BCD86C-84BE-4012-A95D-8F501BE4EEF6}" dt="2019-04-14T17:55:24.611" v="4" actId="20577"/>
          <ac:spMkLst>
            <pc:docMk/>
            <pc:sldMk cId="2950393019" sldId="269"/>
            <ac:spMk id="3" creationId="{B2F37954-AEDD-43C8-AE61-DB47AC151E97}"/>
          </ac:spMkLst>
        </pc:spChg>
      </pc:sldChg>
      <pc:sldChg chg="modSp">
        <pc:chgData name="Ιορδάνης Κωστελίδης" userId="2480464e4a92ea2b" providerId="LiveId" clId="{43BCD86C-84BE-4012-A95D-8F501BE4EEF6}" dt="2019-04-16T11:38:09.329" v="14" actId="20577"/>
        <pc:sldMkLst>
          <pc:docMk/>
          <pc:sldMk cId="1780728471" sldId="324"/>
        </pc:sldMkLst>
        <pc:spChg chg="mod">
          <ac:chgData name="Ιορδάνης Κωστελίδης" userId="2480464e4a92ea2b" providerId="LiveId" clId="{43BCD86C-84BE-4012-A95D-8F501BE4EEF6}" dt="2019-04-16T11:38:09.329" v="14" actId="20577"/>
          <ac:spMkLst>
            <pc:docMk/>
            <pc:sldMk cId="1780728471" sldId="324"/>
            <ac:spMk id="3" creationId="{51F69219-C167-47C1-814F-40B9694AF98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28D45-CD78-E946-97C3-593DC6155472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62D4-5DD5-1441-A093-8EF5773AF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8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 rotWithShape="1">
          <a:blip r:embed="rId2"/>
          <a:srcRect t="20989" r="827" b="2322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2C97BA-CA86-4141-B2D3-E3C996BF64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479202"/>
            <a:ext cx="9144000" cy="685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25753" y="4590330"/>
            <a:ext cx="813447" cy="459447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>
          <a:xfrm>
            <a:off x="2234380" y="1191273"/>
            <a:ext cx="4800601" cy="549037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34380" y="1783313"/>
            <a:ext cx="4800601" cy="1284352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A3C0329D-1CCA-5649-8EF4-4A65722E6A16}"/>
              </a:ext>
            </a:extLst>
          </p:cNvPr>
          <p:cNvSpPr txBox="1">
            <a:spLocks/>
          </p:cNvSpPr>
          <p:nvPr userDrawn="1"/>
        </p:nvSpPr>
        <p:spPr>
          <a:xfrm>
            <a:off x="521242" y="4727492"/>
            <a:ext cx="1607574" cy="350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0" dirty="0" err="1">
                <a:solidFill>
                  <a:schemeClr val="bg1"/>
                </a:solidFill>
              </a:rPr>
              <a:t>www.ieee.org</a:t>
            </a:r>
            <a:endParaRPr lang="en-US" sz="1200" i="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7BCA2F-B279-9148-A3B1-64F8E19B8F12}"/>
              </a:ext>
            </a:extLst>
          </p:cNvPr>
          <p:cNvSpPr/>
          <p:nvPr userDrawn="1"/>
        </p:nvSpPr>
        <p:spPr>
          <a:xfrm>
            <a:off x="-1" y="-14748"/>
            <a:ext cx="9144001" cy="221226"/>
          </a:xfrm>
          <a:prstGeom prst="rect">
            <a:avLst/>
          </a:prstGeom>
          <a:solidFill>
            <a:srgbClr val="2CB6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1" y="1369219"/>
            <a:ext cx="3019523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789576" y="1369219"/>
            <a:ext cx="4725775" cy="2844404"/>
          </a:xfrm>
        </p:spPr>
        <p:txBody>
          <a:bodyPr>
            <a:normAutofit/>
          </a:bodyPr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407724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591613"/>
            <a:ext cx="3886200" cy="622010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8650" y="1369219"/>
            <a:ext cx="3886200" cy="2222393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838955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04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2128100"/>
            <a:ext cx="7886700" cy="1604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369219"/>
            <a:ext cx="7886700" cy="75888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3733015"/>
            <a:ext cx="7886700" cy="497168"/>
          </a:xfrm>
        </p:spPr>
        <p:txBody>
          <a:bodyPr>
            <a:normAutofit/>
          </a:bodyPr>
          <a:lstStyle>
            <a:lvl1pPr marL="0" indent="0">
              <a:buNone/>
              <a:defRPr sz="1500" b="1" i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27891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3004794"/>
            <a:ext cx="3886200" cy="120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369219"/>
            <a:ext cx="7886700" cy="1556426"/>
          </a:xfrm>
        </p:spPr>
        <p:txBody>
          <a:bodyPr numCol="2" spcCol="274320"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29150" y="3004793"/>
            <a:ext cx="3886200" cy="1208829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62224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8"/>
            <a:ext cx="4970872" cy="2165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535051"/>
            <a:ext cx="4970872" cy="678571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712643" y="1369219"/>
            <a:ext cx="2802707" cy="2844404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810110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C704C-62F1-CD41-AB17-1D9C53A61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2665" y="178045"/>
            <a:ext cx="6087207" cy="456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2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419EF0-B63D-C145-92BD-3C4FCD22D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820" b="40395"/>
          <a:stretch/>
        </p:blipFill>
        <p:spPr>
          <a:xfrm>
            <a:off x="0" y="0"/>
            <a:ext cx="92202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BAB0E4-10D3-6B41-B358-D9065B2D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2282"/>
          <a:stretch/>
        </p:blipFill>
        <p:spPr>
          <a:xfrm>
            <a:off x="0" y="4625254"/>
            <a:ext cx="9144000" cy="5329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660E6-DDC2-9A42-83D8-F275B9736246}"/>
              </a:ext>
            </a:extLst>
          </p:cNvPr>
          <p:cNvSpPr/>
          <p:nvPr userDrawn="1"/>
        </p:nvSpPr>
        <p:spPr>
          <a:xfrm>
            <a:off x="-1" y="-14748"/>
            <a:ext cx="9144001" cy="221226"/>
          </a:xfrm>
          <a:prstGeom prst="rect">
            <a:avLst/>
          </a:prstGeom>
          <a:solidFill>
            <a:srgbClr val="2CB6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935CAA-1C64-184C-A676-A65B23B1DF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7292" y="4773355"/>
            <a:ext cx="788444" cy="22996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C43D200-3733-CD4B-945C-4308F526EA8A}"/>
              </a:ext>
            </a:extLst>
          </p:cNvPr>
          <p:cNvSpPr txBox="1">
            <a:spLocks/>
          </p:cNvSpPr>
          <p:nvPr userDrawn="1"/>
        </p:nvSpPr>
        <p:spPr>
          <a:xfrm>
            <a:off x="626806" y="4726365"/>
            <a:ext cx="1607574" cy="350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0" dirty="0" err="1">
                <a:solidFill>
                  <a:schemeClr val="bg1"/>
                </a:solidFill>
              </a:rPr>
              <a:t>www.ieee.org</a:t>
            </a:r>
            <a:endParaRPr lang="en-US" sz="1200" i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30363" y="1120691"/>
            <a:ext cx="6244068" cy="522983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30362" y="1712730"/>
            <a:ext cx="6244067" cy="1211643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0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7886700" cy="2957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20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6291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735858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2844563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07120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44601"/>
            <a:ext cx="3886200" cy="13691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369219"/>
            <a:ext cx="3886200" cy="13691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55144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28102"/>
            <a:ext cx="3886200" cy="20856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369219"/>
            <a:ext cx="3886200" cy="758882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597545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650" y="1361923"/>
            <a:ext cx="3886200" cy="2851699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2128101"/>
            <a:ext cx="3886200" cy="2085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369219"/>
            <a:ext cx="3886200" cy="758882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77514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55320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13750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385779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8650" y="2855320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59600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9A4AEB-9C73-FE43-9E38-3C9DBD40E732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A2B630-0D2B-0947-A6F6-98AE6C18E2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b="22282"/>
          <a:stretch/>
        </p:blipFill>
        <p:spPr>
          <a:xfrm>
            <a:off x="0" y="4625254"/>
            <a:ext cx="9144000" cy="5329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A8EC2D-3157-DA4D-B40F-A249D70D963D}"/>
              </a:ext>
            </a:extLst>
          </p:cNvPr>
          <p:cNvSpPr/>
          <p:nvPr userDrawn="1"/>
        </p:nvSpPr>
        <p:spPr>
          <a:xfrm>
            <a:off x="-1" y="-14748"/>
            <a:ext cx="9144001" cy="221226"/>
          </a:xfrm>
          <a:prstGeom prst="rect">
            <a:avLst/>
          </a:prstGeom>
          <a:solidFill>
            <a:srgbClr val="2CB6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Topic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716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D2905E-4EF7-944D-BF80-E58DE8722894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8107292" y="4773355"/>
            <a:ext cx="788444" cy="22996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90E3CF2-90CB-9740-98F8-038213F2F7AA}"/>
              </a:ext>
            </a:extLst>
          </p:cNvPr>
          <p:cNvSpPr txBox="1">
            <a:spLocks/>
          </p:cNvSpPr>
          <p:nvPr userDrawn="1"/>
        </p:nvSpPr>
        <p:spPr>
          <a:xfrm>
            <a:off x="626806" y="4726365"/>
            <a:ext cx="1607574" cy="350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0" dirty="0" err="1">
                <a:solidFill>
                  <a:schemeClr val="bg1"/>
                </a:solidFill>
              </a:rPr>
              <a:t>www.ieee.org</a:t>
            </a:r>
            <a:endParaRPr lang="en-US" sz="120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61" r:id="rId2"/>
    <p:sldLayoutId id="2147483687" r:id="rId3"/>
    <p:sldLayoutId id="2147483675" r:id="rId4"/>
    <p:sldLayoutId id="2147483664" r:id="rId5"/>
    <p:sldLayoutId id="2147483674" r:id="rId6"/>
    <p:sldLayoutId id="2147483665" r:id="rId7"/>
    <p:sldLayoutId id="2147483676" r:id="rId8"/>
    <p:sldLayoutId id="2147483677" r:id="rId9"/>
    <p:sldLayoutId id="2147483678" r:id="rId10"/>
    <p:sldLayoutId id="2147483679" r:id="rId11"/>
    <p:sldLayoutId id="2147483667" r:id="rId12"/>
    <p:sldLayoutId id="2147483680" r:id="rId13"/>
    <p:sldLayoutId id="2147483682" r:id="rId14"/>
    <p:sldLayoutId id="2147483681" r:id="rId15"/>
    <p:sldLayoutId id="2147483688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66A1"/>
        </a:buClr>
        <a:buFont typeface="LucidaGrande" charset="0"/>
        <a:buChar char="▸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LucidaGrande" charset="0"/>
        <a:buChar char="-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Courier New" charset="0"/>
        <a:buChar char="o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acle.com/technetwork/java/javase/11-relnote-issues-5012449.html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/>
              <a:t>Εισαγωγή στην </a:t>
            </a:r>
            <a:r>
              <a:rPr lang="en-US" dirty="0"/>
              <a:t>Java 11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l-GR" dirty="0"/>
              <a:t>Φοιτητικό Παράρτημα </a:t>
            </a:r>
            <a:r>
              <a:rPr lang="en-US" dirty="0"/>
              <a:t>IEEE</a:t>
            </a:r>
            <a:br>
              <a:rPr lang="en-US" dirty="0"/>
            </a:br>
            <a:r>
              <a:rPr lang="el-GR" dirty="0"/>
              <a:t>ΤΕΙ Κεντρικής Μακεδονίας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4642A2-45B9-DC4F-B017-6D7A1CD61631}"/>
              </a:ext>
            </a:extLst>
          </p:cNvPr>
          <p:cNvSpPr txBox="1">
            <a:spLocks/>
          </p:cNvSpPr>
          <p:nvPr/>
        </p:nvSpPr>
        <p:spPr>
          <a:xfrm>
            <a:off x="530679" y="4490356"/>
            <a:ext cx="7886700" cy="326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l-GR" sz="1500" i="1" dirty="0">
                <a:solidFill>
                  <a:schemeClr val="bg1"/>
                </a:solidFill>
              </a:rPr>
              <a:t>Κωστελίδης Ιορδάνης</a:t>
            </a:r>
            <a:endParaRPr lang="en-US" sz="15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5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B8AD0ED-1FCD-47BA-A070-B722A63D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Αλλαγές στην </a:t>
            </a:r>
            <a:r>
              <a:rPr lang="el-GR" dirty="0" err="1"/>
              <a:t>Java</a:t>
            </a:r>
            <a:r>
              <a:rPr lang="el-GR" dirty="0"/>
              <a:t> 11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B2F37954-AEDD-43C8-AE61-DB47AC151E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l-GR" dirty="0"/>
              <a:t>Αναλυτικά οι αλλαγές στην διεύθυνση</a:t>
            </a:r>
          </a:p>
          <a:p>
            <a:r>
              <a:rPr lang="en-US" dirty="0">
                <a:hlinkClick r:id="rId2"/>
              </a:rPr>
              <a:t>https://www.oracle.com/technetwork/java/javase/11-relnote-issues-5012449.html</a:t>
            </a:r>
            <a:endParaRPr lang="en-US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019E2C6D-68C9-4BCC-8447-F130D3193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07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E8BAE9F-C21C-4C8B-99F1-C06C8016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Διαδικασία εγκατάστασης της </a:t>
            </a:r>
            <a:r>
              <a:rPr lang="el-GR" dirty="0" err="1"/>
              <a:t>Java</a:t>
            </a:r>
            <a:r>
              <a:rPr lang="el-GR" dirty="0"/>
              <a:t> 11 σε </a:t>
            </a:r>
            <a:r>
              <a:rPr lang="en-US" dirty="0"/>
              <a:t>Ubuntu</a:t>
            </a:r>
            <a:endParaRPr lang="el-GR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E18C2860-11C5-4AB3-BD24-3553B2D28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13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E18C2860-11C5-4AB3-BD24-3553B2D28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Εικόνα 6" descr="Εικόνα που περιέχει οθόνη, στιγμιότυπο οθόνης, εσωτερικό, τηλεόρ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A7E777F5-51D3-4433-ABC4-B309A3299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15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E18C2860-11C5-4AB3-BD24-3553B2D28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Εικόνα 2" descr="Εικόνα που περιέχει οθόνη, στιγμιότυπο οθόνης, εσωτερικό, τηλεόρ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BE266992-EA60-450F-9111-FF5C77491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84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E18C2860-11C5-4AB3-BD24-3553B2D28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, οθόνη&#10;&#10;Περιγραφή που δημιουργήθηκε αυτόματα">
            <a:extLst>
              <a:ext uri="{FF2B5EF4-FFF2-40B4-BE49-F238E27FC236}">
                <a16:creationId xmlns:a16="http://schemas.microsoft.com/office/drawing/2014/main" id="{9A80D997-999D-4D4A-A2A3-E4D5A687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05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E18C2860-11C5-4AB3-BD24-3553B2D28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, οθόνη, υπολογιστής&#10;&#10;Περιγραφή που δημιουργήθηκε αυτόματα">
            <a:extLst>
              <a:ext uri="{FF2B5EF4-FFF2-40B4-BE49-F238E27FC236}">
                <a16:creationId xmlns:a16="http://schemas.microsoft.com/office/drawing/2014/main" id="{1EEFECAC-C0A1-4806-A3E1-8F0DADD99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20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E18C2860-11C5-4AB3-BD24-3553B2D28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, οθόνη&#10;&#10;Περιγραφή που δημιουργήθηκε αυτόματα">
            <a:extLst>
              <a:ext uri="{FF2B5EF4-FFF2-40B4-BE49-F238E27FC236}">
                <a16:creationId xmlns:a16="http://schemas.microsoft.com/office/drawing/2014/main" id="{731584C7-0459-4E63-8376-4E981C81F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44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E18C2860-11C5-4AB3-BD24-3553B2D28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Εικόνα 2" descr="Εικόνα που περιέχει οθόνη, στιγμιότυπο οθόνης, εσωτερικό, τοίχος&#10;&#10;Περιγραφή που δημιουργήθηκε αυτόματα">
            <a:extLst>
              <a:ext uri="{FF2B5EF4-FFF2-40B4-BE49-F238E27FC236}">
                <a16:creationId xmlns:a16="http://schemas.microsoft.com/office/drawing/2014/main" id="{425C7CFD-020E-4B91-8013-0E9227F23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90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E18C2860-11C5-4AB3-BD24-3553B2D28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Εικόνα 2" descr="Εικόνα που περιέχει οθόνη, στιγμιότυπο οθόνης, εσωτερικό, τοίχος&#10;&#10;Περιγραφή που δημιουργήθηκε αυτόματα">
            <a:extLst>
              <a:ext uri="{FF2B5EF4-FFF2-40B4-BE49-F238E27FC236}">
                <a16:creationId xmlns:a16="http://schemas.microsoft.com/office/drawing/2014/main" id="{12A4EBAD-D18F-49B6-AD39-F43274DF9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16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E18C2860-11C5-4AB3-BD24-3553B2D28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, οθόνη&#10;&#10;Περιγραφή που δημιουργήθηκε αυτόματα">
            <a:extLst>
              <a:ext uri="{FF2B5EF4-FFF2-40B4-BE49-F238E27FC236}">
                <a16:creationId xmlns:a16="http://schemas.microsoft.com/office/drawing/2014/main" id="{9C3B49C1-46E3-4742-86C7-9C4FB37E9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1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Εισαγωγή στην </a:t>
            </a:r>
            <a:r>
              <a:rPr lang="en-US" dirty="0"/>
              <a:t>Java 11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l-GR" dirty="0"/>
              <a:t>Ποιος είναι ο σκοπός ενός προγράμματος Η/Υ</a:t>
            </a:r>
            <a:endParaRPr lang="en-US" dirty="0"/>
          </a:p>
          <a:p>
            <a:r>
              <a:rPr lang="el-GR" dirty="0"/>
              <a:t>Ποιες είναι οι δυνατότητες της </a:t>
            </a:r>
            <a:r>
              <a:rPr lang="el-GR" dirty="0" err="1"/>
              <a:t>Java</a:t>
            </a:r>
            <a:endParaRPr lang="en-US" dirty="0"/>
          </a:p>
          <a:p>
            <a:r>
              <a:rPr lang="el-GR" dirty="0"/>
              <a:t>Οι εκδόσεις της </a:t>
            </a:r>
            <a:r>
              <a:rPr lang="el-GR" dirty="0" err="1"/>
              <a:t>Java</a:t>
            </a:r>
            <a:endParaRPr lang="en-US" dirty="0"/>
          </a:p>
          <a:p>
            <a:r>
              <a:rPr lang="el-GR" dirty="0"/>
              <a:t>Αλλαγές στην </a:t>
            </a:r>
            <a:r>
              <a:rPr lang="el-GR" dirty="0" err="1"/>
              <a:t>Java</a:t>
            </a:r>
            <a:r>
              <a:rPr lang="el-GR" dirty="0"/>
              <a:t> 11</a:t>
            </a:r>
            <a:endParaRPr lang="en-US" dirty="0"/>
          </a:p>
          <a:p>
            <a:r>
              <a:rPr lang="el-GR" dirty="0"/>
              <a:t>Διαδικασία εγκατάστασης της </a:t>
            </a:r>
            <a:r>
              <a:rPr lang="el-GR" dirty="0" err="1"/>
              <a:t>Java</a:t>
            </a:r>
            <a:r>
              <a:rPr lang="el-GR" dirty="0"/>
              <a:t> 11 σε </a:t>
            </a:r>
            <a:r>
              <a:rPr lang="en-US" dirty="0"/>
              <a:t>GNU/</a:t>
            </a:r>
            <a:r>
              <a:rPr lang="el-GR" dirty="0" err="1"/>
              <a:t>Linux</a:t>
            </a:r>
            <a:r>
              <a:rPr lang="en-US" dirty="0"/>
              <a:t> (Ubuntu) </a:t>
            </a:r>
          </a:p>
          <a:p>
            <a:r>
              <a:rPr lang="el-GR" dirty="0"/>
              <a:t>Διαδικασία εγκατάστασης του </a:t>
            </a:r>
            <a:r>
              <a:rPr lang="el-GR" dirty="0" err="1"/>
              <a:t>IntelliJ</a:t>
            </a:r>
            <a:r>
              <a:rPr lang="el-GR" dirty="0"/>
              <a:t> IDEA CE</a:t>
            </a:r>
            <a:endParaRPr lang="en-US" dirty="0"/>
          </a:p>
          <a:p>
            <a:r>
              <a:rPr lang="el-GR" dirty="0"/>
              <a:t>Δημιουργία απλού προγράμματος </a:t>
            </a:r>
            <a:r>
              <a:rPr lang="el-GR" dirty="0" err="1"/>
              <a:t>Java</a:t>
            </a:r>
            <a:r>
              <a:rPr lang="el-GR" dirty="0"/>
              <a:t> με το </a:t>
            </a:r>
            <a:r>
              <a:rPr lang="el-GR" dirty="0" err="1"/>
              <a:t>IntelliJ</a:t>
            </a:r>
            <a:r>
              <a:rPr lang="el-GR" dirty="0"/>
              <a:t> IDEA CE</a:t>
            </a:r>
            <a:endParaRPr lang="en-US" dirty="0"/>
          </a:p>
          <a:p>
            <a:r>
              <a:rPr lang="el-GR" dirty="0"/>
              <a:t>Παρουσίαση της βασικής δομής προγράμματος </a:t>
            </a:r>
            <a:r>
              <a:rPr lang="el-GR" dirty="0" err="1"/>
              <a:t>Java</a:t>
            </a:r>
            <a:endParaRPr lang="en-US" dirty="0"/>
          </a:p>
          <a:p>
            <a:r>
              <a:rPr lang="el-GR" dirty="0"/>
              <a:t>Η νέα βιβλιοθήκη </a:t>
            </a:r>
            <a:r>
              <a:rPr lang="el-GR" dirty="0" err="1"/>
              <a:t>HttpClient</a:t>
            </a:r>
            <a:r>
              <a:rPr lang="el-GR" dirty="0"/>
              <a:t> της </a:t>
            </a:r>
            <a:r>
              <a:rPr lang="el-GR" dirty="0" err="1"/>
              <a:t>Java</a:t>
            </a:r>
            <a:r>
              <a:rPr lang="el-GR" dirty="0"/>
              <a:t> 11 (Παράδειγμα κώδικα)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66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E18C2860-11C5-4AB3-BD24-3553B2D28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, οθόνη&#10;&#10;Περιγραφή που δημιουργήθηκε αυτόματα">
            <a:extLst>
              <a:ext uri="{FF2B5EF4-FFF2-40B4-BE49-F238E27FC236}">
                <a16:creationId xmlns:a16="http://schemas.microsoft.com/office/drawing/2014/main" id="{B43C98A4-A0F3-4243-8095-9EA566EB8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63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418B237-225F-4FD6-BBAF-9BF8DE70F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Διαδικασία εγκατάστασης του </a:t>
            </a:r>
            <a:r>
              <a:rPr lang="el-GR" dirty="0" err="1"/>
              <a:t>IntelliJ</a:t>
            </a:r>
            <a:r>
              <a:rPr lang="el-GR" dirty="0"/>
              <a:t> IDEA CE</a:t>
            </a:r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F48ABA4-6315-43B5-B4FC-4B1831999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97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F48ABA4-6315-43B5-B4FC-4B1831999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Εικόνα 6" descr="Εικόνα που περιέχει οθόνη, στιγμιότυπο οθόνης, εσωτερικό, τηλεόρ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5CDEE504-8A04-423D-8319-CEFF96BFF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87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F48ABA4-6315-43B5-B4FC-4B1831999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2D377B76-6B76-40F4-8420-D3AED563B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55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F48ABA4-6315-43B5-B4FC-4B1831999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4CFA9AF9-F70C-49A2-98C7-6557B2A7A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0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F48ABA4-6315-43B5-B4FC-4B1831999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3AE0D2E0-6E57-4C30-AC57-2A18E6FDB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F48ABA4-6315-43B5-B4FC-4B1831999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669B4BE9-B557-4D2E-9AAF-1891E7282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95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F48ABA4-6315-43B5-B4FC-4B1831999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D86D29E6-9805-4444-B23D-B06A13D2A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17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F48ABA4-6315-43B5-B4FC-4B1831999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2285D069-3402-4091-BE4A-17EE15F51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14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F48ABA4-6315-43B5-B4FC-4B1831999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34E595A9-96F8-43B3-BB5C-3A96EA811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12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0FAEF63-FE7A-44F8-81BF-2564F928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είναι πρόγραμμα/λογισμικό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2EE6DB6-DF3D-4C34-AD9A-1D80ACEC14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l-GR" dirty="0"/>
              <a:t>Το λογισμικό υπολογιστή ή απλά το λογισμικό είναι μια συλλογή δεδομένων ή οδηγιών υπολογιστή που λένε στον υπολογιστή πώς να δουλεύει.</a:t>
            </a:r>
            <a:endParaRPr lang="en-US" dirty="0"/>
          </a:p>
          <a:p>
            <a:r>
              <a:rPr lang="el-GR" dirty="0"/>
              <a:t>Το λογισμικό περιλαμβάνει προγράμματα υπολογιστών, βιβλιοθήκες και συναφή μη εκτελέσιμα δεδομένα, όπως ηλεκτρονική τεκμηρίωση ή ψηφιακά μέσα.</a:t>
            </a:r>
            <a:endParaRPr lang="en-US" dirty="0"/>
          </a:p>
          <a:p>
            <a:r>
              <a:rPr lang="el-GR" dirty="0"/>
              <a:t>Το υλικό και το λογισμικό του υπολογιστή απαιτούν το ένα το άλλο και δεν μπορούν να χρησιμοποιηθούν από μόνα τους.</a:t>
            </a:r>
          </a:p>
          <a:p>
            <a:endParaRPr lang="el-GR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8FA45BEF-9998-4B93-A888-BB866144D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86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F48ABA4-6315-43B5-B4FC-4B1831999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CCC77DED-2287-4089-AD05-7461AFA55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87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F48ABA4-6315-43B5-B4FC-4B1831999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F0460513-F937-4C76-A746-7A6B0F6B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49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F48ABA4-6315-43B5-B4FC-4B1831999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2D9CB7E6-9CE3-405D-A1A8-BCC6E51C4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28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F48ABA4-6315-43B5-B4FC-4B1831999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3A444FED-1D1E-44E4-801A-2127FBFF8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12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F48ABA4-6315-43B5-B4FC-4B1831999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66E503C5-8F71-46E0-9341-3F10FDCF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93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F48ABA4-6315-43B5-B4FC-4B1831999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5CBAE25E-B061-4A50-A35E-FB7A2525C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24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F48ABA4-6315-43B5-B4FC-4B1831999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, τοίχος&#10;&#10;Περιγραφή που δημιουργήθηκε αυτόματα">
            <a:extLst>
              <a:ext uri="{FF2B5EF4-FFF2-40B4-BE49-F238E27FC236}">
                <a16:creationId xmlns:a16="http://schemas.microsoft.com/office/drawing/2014/main" id="{0B3A3268-0F00-48E1-965B-DADAED3D0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29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F48ABA4-6315-43B5-B4FC-4B1831999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, οθόνη&#10;&#10;Περιγραφή που δημιουργήθηκε αυτόματα">
            <a:extLst>
              <a:ext uri="{FF2B5EF4-FFF2-40B4-BE49-F238E27FC236}">
                <a16:creationId xmlns:a16="http://schemas.microsoft.com/office/drawing/2014/main" id="{9BA76443-3717-46DE-85F2-ECE108DB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9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F48ABA4-6315-43B5-B4FC-4B1831999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, οθόνη&#10;&#10;Περιγραφή που δημιουργήθηκε αυτόματα">
            <a:extLst>
              <a:ext uri="{FF2B5EF4-FFF2-40B4-BE49-F238E27FC236}">
                <a16:creationId xmlns:a16="http://schemas.microsoft.com/office/drawing/2014/main" id="{30D9C742-35DC-4EB3-A0A4-6CB581EF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38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F48ABA4-6315-43B5-B4FC-4B1831999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519FA895-1BE9-4511-BF68-802B3343D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54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0FAEF63-FE7A-44F8-81BF-2564F928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Ποιος ο σκοπός των προγραμμάτων/λογισμικών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2EE6DB6-DF3D-4C34-AD9A-1D80ACEC14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l-GR" b="1" dirty="0"/>
              <a:t>Λογισμικό χρήστη</a:t>
            </a:r>
          </a:p>
          <a:p>
            <a:pPr lvl="1"/>
            <a:r>
              <a:rPr lang="el-GR" dirty="0"/>
              <a:t>Λογισμικό που χρησιμοποιεί το σύστημα υπολογιστή για την εκτέλεση ειδικών λειτουργιών ή την παροχή ψυχαγωγικών λειτουργιών πέρα από τη βασική λειτουργία του ίδιου του υπολογιστή.</a:t>
            </a:r>
          </a:p>
          <a:p>
            <a:r>
              <a:rPr lang="el-GR" dirty="0"/>
              <a:t>Λογισμικό συστήματος</a:t>
            </a:r>
          </a:p>
          <a:p>
            <a:pPr lvl="1"/>
            <a:r>
              <a:rPr lang="el-GR" dirty="0"/>
              <a:t>Λογισμικό για τη διαχείριση της συμπεριφοράς του υπολογιστή, ώστε να παρέχει βασικές λειτουργίες που απαιτούνται από τους χρήστες ή για να λειτουργεί σωστά κάποιο άλλο λογισμικό</a:t>
            </a:r>
          </a:p>
          <a:p>
            <a:pPr lvl="2"/>
            <a:r>
              <a:rPr lang="el-GR" dirty="0"/>
              <a:t>Λειτουργικό σύστημα</a:t>
            </a:r>
          </a:p>
          <a:p>
            <a:pPr lvl="2"/>
            <a:r>
              <a:rPr lang="el-GR" dirty="0"/>
              <a:t>Οδηγοί/χειριστές υλικού</a:t>
            </a:r>
          </a:p>
          <a:p>
            <a:pPr lvl="2"/>
            <a:r>
              <a:rPr lang="el-GR" dirty="0"/>
              <a:t>Εργαλεία συστήματος</a:t>
            </a:r>
          </a:p>
          <a:p>
            <a:r>
              <a:rPr lang="el-GR" dirty="0"/>
              <a:t>Κακόβουλο λογισμικό</a:t>
            </a:r>
          </a:p>
          <a:p>
            <a:pPr lvl="1"/>
            <a:r>
              <a:rPr lang="el-GR" dirty="0"/>
              <a:t>Λογισμικό που αναπτύχθηκε για να βλάψει και να διαταράξει τους υπολογιστές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A50761D5-C133-423E-9380-C8BBE4B38A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/>
              <a:t>Με βάση το στόχο, το λογισμικό του υπολογιστή μπορεί να χωριστεί σε:</a:t>
            </a:r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8FA45BEF-9998-4B93-A888-BB866144D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66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F48ABA4-6315-43B5-B4FC-4B1831999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" name="Εικόνα 2" descr="Εικόνα που περιέχει οθόνη, στιγμιότυπο οθόνης, εσωτερικό, καθιστός&#10;&#10;Περιγραφή που δημιουργήθηκε αυτόματα">
            <a:extLst>
              <a:ext uri="{FF2B5EF4-FFF2-40B4-BE49-F238E27FC236}">
                <a16:creationId xmlns:a16="http://schemas.microsoft.com/office/drawing/2014/main" id="{4BC9DFA7-785E-4858-B6D8-94D313ABF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19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FE06E03-406E-48A2-B7A4-26F16A08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Δημιουργία απλού προγράμματος </a:t>
            </a:r>
            <a:r>
              <a:rPr lang="el-GR" dirty="0" err="1"/>
              <a:t>Java</a:t>
            </a:r>
            <a:r>
              <a:rPr lang="el-GR" dirty="0"/>
              <a:t> με το </a:t>
            </a:r>
            <a:r>
              <a:rPr lang="el-GR" dirty="0" err="1"/>
              <a:t>IntelliJ</a:t>
            </a:r>
            <a:endParaRPr lang="el-GR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D394230-78BF-4A4B-9F27-B3A1DB37F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09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D394230-78BF-4A4B-9F27-B3A1DB37F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Εικόνα 6" descr="Εικόνα που περιέχει στιγμιότυπο οθόνης, μαύρο, οθόνη&#10;&#10;Περιγραφή που δημιουργήθηκε αυτόματα">
            <a:extLst>
              <a:ext uri="{FF2B5EF4-FFF2-40B4-BE49-F238E27FC236}">
                <a16:creationId xmlns:a16="http://schemas.microsoft.com/office/drawing/2014/main" id="{642F8000-D3A0-4B44-A76E-6C7354BDB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63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D394230-78BF-4A4B-9F27-B3A1DB37F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3F6A644E-05EB-47F3-A045-278DDA106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35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D394230-78BF-4A4B-9F27-B3A1DB37F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5C19982A-840E-4E95-96C2-82B499A47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47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D394230-78BF-4A4B-9F27-B3A1DB37F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, οθόνη, μαύρο, επάνω&#10;&#10;Περιγραφή που δημιουργήθηκε αυτόματα">
            <a:extLst>
              <a:ext uri="{FF2B5EF4-FFF2-40B4-BE49-F238E27FC236}">
                <a16:creationId xmlns:a16="http://schemas.microsoft.com/office/drawing/2014/main" id="{DCE85C92-1B89-43F2-86DF-C8E32BB9F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59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D394230-78BF-4A4B-9F27-B3A1DB37F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, οθόνη, εσωτερικό, επάνω&#10;&#10;Περιγραφή που δημιουργήθηκε αυτόματα">
            <a:extLst>
              <a:ext uri="{FF2B5EF4-FFF2-40B4-BE49-F238E27FC236}">
                <a16:creationId xmlns:a16="http://schemas.microsoft.com/office/drawing/2014/main" id="{D33547CD-C33E-4F55-8D4B-A6600C502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51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D394230-78BF-4A4B-9F27-B3A1DB37F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, οθόνη, εσωτερ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B7772E49-9E0C-4A86-8A29-F154DE5B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29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D394230-78BF-4A4B-9F27-B3A1DB37F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, οθόνη, επάνω&#10;&#10;Περιγραφή που δημιουργήθηκε αυτόματα">
            <a:extLst>
              <a:ext uri="{FF2B5EF4-FFF2-40B4-BE49-F238E27FC236}">
                <a16:creationId xmlns:a16="http://schemas.microsoft.com/office/drawing/2014/main" id="{843A7E68-5782-47FD-A290-6B4AC50A7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84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D394230-78BF-4A4B-9F27-B3A1DB37F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, οθόνη, εσωτερ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51B15FAB-A2AA-4F4D-9CF1-6245B05F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91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377B797-536A-4EB4-B87A-B6F28D6B3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Ποιες είναι οι δυνατότητες της </a:t>
            </a:r>
            <a:r>
              <a:rPr lang="el-GR" dirty="0" err="1"/>
              <a:t>Java</a:t>
            </a:r>
            <a:endParaRPr lang="el-GR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D1A9829F-FBE3-4A84-8CBE-20D0B9AB2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8" name="Picture 4" descr="https://qph.fs.quoracdn.net/main-qimg-17f7a27d730035c6261cb995ef080077">
            <a:extLst>
              <a:ext uri="{FF2B5EF4-FFF2-40B4-BE49-F238E27FC236}">
                <a16:creationId xmlns:a16="http://schemas.microsoft.com/office/drawing/2014/main" id="{1F62D8EB-DB24-4AE5-B189-3C9224CEB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789" y="990095"/>
            <a:ext cx="4904422" cy="316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584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D394230-78BF-4A4B-9F27-B3A1DB37F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, οθόνη, μαύρο&#10;&#10;Περιγραφή που δημιουργήθηκε αυτόματα">
            <a:extLst>
              <a:ext uri="{FF2B5EF4-FFF2-40B4-BE49-F238E27FC236}">
                <a16:creationId xmlns:a16="http://schemas.microsoft.com/office/drawing/2014/main" id="{0C7FFF4E-3CC9-409F-AAA6-EC1872F6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376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D394230-78BF-4A4B-9F27-B3A1DB37F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3" name="Εικόνα 2" descr="Εικόνα που περιέχει οθόνη, στιγμιότυπο οθόνης, μαύρο, εσωτερ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9B4D5C02-88A2-41FB-9867-C34A3205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80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D394230-78BF-4A4B-9F27-B3A1DB37F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3" name="Εικόνα 2" descr="Εικόνα που περιέχει οθόνη, στιγμιότυπο οθόνης, επάνω, εσωτερ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64E3880C-C0D8-4F4E-82AB-B658891B8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03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D394230-78BF-4A4B-9F27-B3A1DB37F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Εικόνα 2" descr="Εικόνα που περιέχει στιγμιότυπο οθόνης, οθόνη, εσωτερικό, φορητός υπολογιστής&#10;&#10;Περιγραφή που δημιουργήθηκε αυτόματα">
            <a:extLst>
              <a:ext uri="{FF2B5EF4-FFF2-40B4-BE49-F238E27FC236}">
                <a16:creationId xmlns:a16="http://schemas.microsoft.com/office/drawing/2014/main" id="{438CD26D-B89C-46E8-9ABB-9F848C70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56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D839FF8-7C94-4835-B3AB-2BC48E88A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Παρουσίαση της βασικής δομής προγράμματος </a:t>
            </a:r>
            <a:r>
              <a:rPr lang="el-GR" dirty="0" err="1"/>
              <a:t>Java</a:t>
            </a: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547AFC2D-C168-4D24-82AA-A33D4F0B61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package </a:t>
            </a:r>
            <a:r>
              <a:rPr lang="en-US" dirty="0" err="1"/>
              <a:t>gr.teicm.ieee.simplejavaapplication</a:t>
            </a:r>
            <a:r>
              <a:rPr lang="en-US" dirty="0"/>
              <a:t>; // </a:t>
            </a:r>
            <a:r>
              <a:rPr lang="el-GR" dirty="0"/>
              <a:t>Πακέτο εφαρμογής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public class </a:t>
            </a:r>
            <a:r>
              <a:rPr lang="en-US" dirty="0" err="1"/>
              <a:t>StartClass</a:t>
            </a:r>
            <a:r>
              <a:rPr lang="en-US" dirty="0"/>
              <a:t> {</a:t>
            </a:r>
            <a:r>
              <a:rPr lang="el-GR" dirty="0"/>
              <a:t> // Δημόσια κλάση με όνομα </a:t>
            </a:r>
            <a:r>
              <a:rPr lang="en-US" dirty="0" err="1"/>
              <a:t>StartClass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public static void main(final String… </a:t>
            </a:r>
            <a:r>
              <a:rPr lang="en-US" dirty="0" err="1"/>
              <a:t>args</a:t>
            </a:r>
            <a:r>
              <a:rPr lang="en-US" dirty="0"/>
              <a:t>) { // </a:t>
            </a:r>
            <a:r>
              <a:rPr lang="el-GR" dirty="0"/>
              <a:t>Η κεντρική (</a:t>
            </a:r>
            <a:r>
              <a:rPr lang="en-US" dirty="0"/>
              <a:t>main) </a:t>
            </a:r>
            <a:r>
              <a:rPr lang="el-GR" dirty="0"/>
              <a:t>μέθοδος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System.out.println</a:t>
            </a:r>
            <a:r>
              <a:rPr lang="en-US" dirty="0"/>
              <a:t>(“Hello, TEI of Central Macedonia”);</a:t>
            </a:r>
            <a:br>
              <a:rPr lang="el-GR" dirty="0"/>
            </a:br>
            <a:r>
              <a:rPr lang="el-GR" dirty="0"/>
              <a:t>		// Εμφάνιση κειμένου στην οθόνη του χρήστη του προγράμματος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l-GR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407E46D4-2774-4922-B26E-F62D4BBCC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80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4DB61F-BADF-47CB-B432-6C0899600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νέα βιβλιοθήκη </a:t>
            </a:r>
            <a:r>
              <a:rPr lang="el-GR" dirty="0" err="1"/>
              <a:t>HttpClient</a:t>
            </a:r>
            <a:r>
              <a:rPr lang="el-GR" dirty="0"/>
              <a:t> της </a:t>
            </a:r>
            <a:r>
              <a:rPr lang="el-GR" dirty="0" err="1"/>
              <a:t>Java</a:t>
            </a:r>
            <a:r>
              <a:rPr lang="el-GR" dirty="0"/>
              <a:t> 11</a:t>
            </a:r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F401617E-0F90-436C-9CED-A1E089D74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284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850740-C1A6-6B4C-9456-B34A3373C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7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CF58FA-B749-4CAB-9A1B-30503468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Οι εκδόσεις της </a:t>
            </a:r>
            <a:r>
              <a:rPr lang="el-GR" dirty="0" err="1"/>
              <a:t>Java</a:t>
            </a: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45EDD570-27E4-45ED-A114-234C56F58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440430" cy="2957513"/>
          </a:xfrm>
        </p:spPr>
        <p:txBody>
          <a:bodyPr>
            <a:normAutofit/>
          </a:bodyPr>
          <a:lstStyle/>
          <a:p>
            <a:r>
              <a:rPr lang="en-US" dirty="0"/>
              <a:t>JDK 1.0 (23 </a:t>
            </a:r>
            <a:r>
              <a:rPr lang="el-GR" dirty="0"/>
              <a:t>Ιανουαρίου 1996)</a:t>
            </a:r>
            <a:endParaRPr lang="en-US" dirty="0"/>
          </a:p>
          <a:p>
            <a:r>
              <a:rPr lang="en-US" dirty="0"/>
              <a:t>JDK 1.1 (19 </a:t>
            </a:r>
            <a:r>
              <a:rPr lang="el-GR" dirty="0"/>
              <a:t>Φεβρουαρίου 1997)</a:t>
            </a:r>
            <a:endParaRPr lang="en-US" dirty="0"/>
          </a:p>
          <a:p>
            <a:r>
              <a:rPr lang="en-US" dirty="0"/>
              <a:t>J2SE 1.2 (8 </a:t>
            </a:r>
            <a:r>
              <a:rPr lang="el-GR" dirty="0"/>
              <a:t>Δεκεμβρίου 1998)</a:t>
            </a:r>
            <a:endParaRPr lang="en-US" dirty="0"/>
          </a:p>
          <a:p>
            <a:r>
              <a:rPr lang="en-US" dirty="0"/>
              <a:t>J2SE 1.3 (8 </a:t>
            </a:r>
            <a:r>
              <a:rPr lang="el-GR" dirty="0"/>
              <a:t>Μαΐου 2000)</a:t>
            </a:r>
            <a:endParaRPr lang="en-US" dirty="0"/>
          </a:p>
          <a:p>
            <a:r>
              <a:rPr lang="en-US" dirty="0"/>
              <a:t>J2SE 1.4 (6 </a:t>
            </a:r>
            <a:r>
              <a:rPr lang="el-GR" dirty="0"/>
              <a:t>Φεβρουαρίου 2002)</a:t>
            </a:r>
            <a:endParaRPr lang="en-US" dirty="0"/>
          </a:p>
          <a:p>
            <a:r>
              <a:rPr lang="en-US" dirty="0"/>
              <a:t>J2SE 5.0 (30 </a:t>
            </a:r>
            <a:r>
              <a:rPr lang="el-GR" dirty="0"/>
              <a:t>Σεπτεμβρίου 2004)</a:t>
            </a:r>
            <a:endParaRPr lang="en-US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F10748BE-264E-4EA0-863B-7D14C18E0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Θέση κειμένου 2">
            <a:extLst>
              <a:ext uri="{FF2B5EF4-FFF2-40B4-BE49-F238E27FC236}">
                <a16:creationId xmlns:a16="http://schemas.microsoft.com/office/drawing/2014/main" id="{76BDF742-D1FF-4B36-9E46-CA7BFFD68494}"/>
              </a:ext>
            </a:extLst>
          </p:cNvPr>
          <p:cNvSpPr txBox="1">
            <a:spLocks/>
          </p:cNvSpPr>
          <p:nvPr/>
        </p:nvSpPr>
        <p:spPr>
          <a:xfrm>
            <a:off x="4069080" y="1369219"/>
            <a:ext cx="3440430" cy="2957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Char char="▸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SE 6 (11 </a:t>
            </a:r>
            <a:r>
              <a:rPr lang="el-GR" dirty="0"/>
              <a:t>Δεκεμβρίου 2006)</a:t>
            </a:r>
          </a:p>
          <a:p>
            <a:r>
              <a:rPr lang="en-US" dirty="0"/>
              <a:t>Java SE 7 (28 </a:t>
            </a:r>
            <a:r>
              <a:rPr lang="el-GR" dirty="0"/>
              <a:t>Ιουλίου 2011)</a:t>
            </a:r>
          </a:p>
          <a:p>
            <a:r>
              <a:rPr lang="en-US" dirty="0"/>
              <a:t>Java SE 8 (18 </a:t>
            </a:r>
            <a:r>
              <a:rPr lang="el-GR" dirty="0"/>
              <a:t>Μαρτίου 2014)</a:t>
            </a:r>
          </a:p>
          <a:p>
            <a:r>
              <a:rPr lang="en-US" dirty="0"/>
              <a:t>Java SE 9 (21 </a:t>
            </a:r>
            <a:r>
              <a:rPr lang="el-GR" dirty="0"/>
              <a:t>Σεπτεμβρίου 2017)</a:t>
            </a:r>
          </a:p>
          <a:p>
            <a:r>
              <a:rPr lang="en-US" dirty="0"/>
              <a:t>Java SE 10 (20 </a:t>
            </a:r>
            <a:r>
              <a:rPr lang="el-GR" dirty="0"/>
              <a:t>Μαρτίου 2018)</a:t>
            </a:r>
          </a:p>
          <a:p>
            <a:r>
              <a:rPr lang="en-US" b="1" dirty="0"/>
              <a:t>Java SE 11 (25 </a:t>
            </a:r>
            <a:r>
              <a:rPr lang="el-GR" b="1" dirty="0"/>
              <a:t>Σεπτεμβρίου 2018)</a:t>
            </a:r>
          </a:p>
        </p:txBody>
      </p:sp>
    </p:spTree>
    <p:extLst>
      <p:ext uri="{BB962C8B-B14F-4D97-AF65-F5344CB8AC3E}">
        <p14:creationId xmlns:p14="http://schemas.microsoft.com/office/powerpoint/2010/main" val="239827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B8AD0ED-1FCD-47BA-A070-B722A63D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Αλλαγές στην </a:t>
            </a:r>
            <a:r>
              <a:rPr lang="el-GR" dirty="0" err="1"/>
              <a:t>Java</a:t>
            </a:r>
            <a:r>
              <a:rPr lang="el-GR" dirty="0"/>
              <a:t> 11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B2F37954-AEDD-43C8-AE61-DB47AC151E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l-GR" dirty="0"/>
              <a:t>Αφαίρεση</a:t>
            </a:r>
            <a:r>
              <a:rPr lang="en-US" dirty="0"/>
              <a:t> </a:t>
            </a:r>
            <a:r>
              <a:rPr lang="el-GR" dirty="0"/>
              <a:t>των </a:t>
            </a:r>
            <a:r>
              <a:rPr lang="en-US" dirty="0"/>
              <a:t>Applets (Deprecated JDK 9</a:t>
            </a:r>
            <a:r>
              <a:rPr lang="el-GR" dirty="0"/>
              <a:t>)</a:t>
            </a:r>
          </a:p>
          <a:p>
            <a:r>
              <a:rPr lang="el-GR" dirty="0"/>
              <a:t>Αφαίρεση της αυτόματης ενημέρωσης του </a:t>
            </a:r>
            <a:r>
              <a:rPr lang="en-US" dirty="0"/>
              <a:t>JRE</a:t>
            </a:r>
            <a:r>
              <a:rPr lang="el-GR" dirty="0"/>
              <a:t> σε </a:t>
            </a:r>
            <a:r>
              <a:rPr lang="en-US" dirty="0"/>
              <a:t>Windows </a:t>
            </a:r>
            <a:r>
              <a:rPr lang="el-GR" dirty="0"/>
              <a:t>και </a:t>
            </a:r>
            <a:r>
              <a:rPr lang="en-US" dirty="0"/>
              <a:t>Mac OS</a:t>
            </a:r>
          </a:p>
          <a:p>
            <a:r>
              <a:rPr lang="el-GR" dirty="0"/>
              <a:t>Αφαίρεση της αυτόματης εγκατάστασης του </a:t>
            </a:r>
            <a:r>
              <a:rPr lang="en-US" dirty="0"/>
              <a:t>JavaFX</a:t>
            </a:r>
          </a:p>
          <a:p>
            <a:r>
              <a:rPr lang="el-GR" dirty="0"/>
              <a:t>Αφαίρεση της αυτόματης εγκατάστασης του </a:t>
            </a:r>
            <a:r>
              <a:rPr lang="en-US" dirty="0"/>
              <a:t>Java Mission Control</a:t>
            </a:r>
          </a:p>
          <a:p>
            <a:r>
              <a:rPr lang="el-GR" dirty="0"/>
              <a:t>Αλλαγή τύπου πακέτου από </a:t>
            </a:r>
            <a:r>
              <a:rPr lang="en-US" dirty="0"/>
              <a:t>.tar.gz </a:t>
            </a:r>
            <a:r>
              <a:rPr lang="el-GR" dirty="0"/>
              <a:t>σε </a:t>
            </a:r>
            <a:r>
              <a:rPr lang="en-US" dirty="0"/>
              <a:t>.zip (Windows)</a:t>
            </a:r>
          </a:p>
          <a:p>
            <a:r>
              <a:rPr lang="el-GR" dirty="0"/>
              <a:t>Αλλαγή τύπου πακέτου από </a:t>
            </a:r>
            <a:r>
              <a:rPr lang="en-US" dirty="0"/>
              <a:t>.app </a:t>
            </a:r>
            <a:r>
              <a:rPr lang="el-GR" dirty="0"/>
              <a:t>σε </a:t>
            </a:r>
            <a:r>
              <a:rPr lang="en-US" dirty="0"/>
              <a:t>.dmg (MacOS)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09549136-839A-4957-910E-45033CD90A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/>
              <a:t>Σημαντικές αλλαγές και πληροφορίες</a:t>
            </a:r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019E2C6D-68C9-4BCC-8447-F130D3193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92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B8AD0ED-1FCD-47BA-A070-B722A63D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Αλλαγές στην </a:t>
            </a:r>
            <a:r>
              <a:rPr lang="el-GR" dirty="0" err="1"/>
              <a:t>Java</a:t>
            </a:r>
            <a:r>
              <a:rPr lang="el-GR" dirty="0"/>
              <a:t> 11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B2F37954-AEDD-43C8-AE61-DB47AC151E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l-GR" dirty="0"/>
              <a:t>Υποστήριξη του </a:t>
            </a:r>
            <a:r>
              <a:rPr lang="en-US" dirty="0"/>
              <a:t>Unicode Standard 10</a:t>
            </a:r>
          </a:p>
          <a:p>
            <a:r>
              <a:rPr lang="el-GR" b="1" dirty="0"/>
              <a:t>Νέα βιβλιοθήκη για αιτήματα </a:t>
            </a:r>
            <a:r>
              <a:rPr lang="en-US" b="1" dirty="0"/>
              <a:t>HTTP (HTTP Client)</a:t>
            </a:r>
          </a:p>
          <a:p>
            <a:r>
              <a:rPr lang="el-GR" dirty="0"/>
              <a:t>Δυναμική εκχώρηση νημάτων κατά την μεταγλώττιση</a:t>
            </a:r>
          </a:p>
          <a:p>
            <a:r>
              <a:rPr lang="el-GR" dirty="0"/>
              <a:t>Υποστήριξη του πρωτοκόλλου ασφαλείας </a:t>
            </a:r>
            <a:r>
              <a:rPr lang="en-US" dirty="0"/>
              <a:t>TLS 1.3</a:t>
            </a:r>
            <a:endParaRPr lang="el-GR" dirty="0"/>
          </a:p>
          <a:p>
            <a:r>
              <a:rPr lang="el-GR" dirty="0"/>
              <a:t>Αυτόματη δήλωση τύπου δεδομένων με την δεσμευμένη λέξη </a:t>
            </a:r>
            <a:r>
              <a:rPr lang="en-US" dirty="0"/>
              <a:t>var</a:t>
            </a:r>
          </a:p>
          <a:p>
            <a:endParaRPr lang="en-US" dirty="0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09549136-839A-4957-910E-45033CD90A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/>
              <a:t>Νέες λειτουργίες και βελτιώσεις</a:t>
            </a:r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019E2C6D-68C9-4BCC-8447-F130D3193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307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B8AD0ED-1FCD-47BA-A070-B722A63D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Αλλαγές στην </a:t>
            </a:r>
            <a:r>
              <a:rPr lang="el-GR" dirty="0" err="1"/>
              <a:t>Java</a:t>
            </a:r>
            <a:r>
              <a:rPr lang="el-GR" dirty="0"/>
              <a:t> 11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B2F37954-AEDD-43C8-AE61-DB47AC151E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Nashorn</a:t>
            </a:r>
            <a:r>
              <a:rPr lang="en-US" dirty="0"/>
              <a:t> JavaScript Engine</a:t>
            </a:r>
            <a:endParaRPr lang="el-GR" dirty="0"/>
          </a:p>
          <a:p>
            <a:r>
              <a:rPr lang="en-US" dirty="0"/>
              <a:t>Support for Commercial Features</a:t>
            </a:r>
            <a:endParaRPr lang="el-GR" dirty="0"/>
          </a:p>
          <a:p>
            <a:r>
              <a:rPr lang="en-US" dirty="0"/>
              <a:t>Pack 200 Tools and API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09549136-839A-4957-910E-45033CD90A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/>
              <a:t>Λειτουργίες και επιλογές προς αφαίρεση</a:t>
            </a:r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019E2C6D-68C9-4BCC-8447-F130D3193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39301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-DCI-113_Branded_PPT_Template_B_Final_FullScreen" id="{42F2A728-38A7-F741-8697-F23A46403293}" vid="{291ADA43-C1E7-0449-827C-A2959B3E2C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16-DCI-113_Branded_PPT_Template_B_Final_FullScreen</Template>
  <TotalTime>10367</TotalTime>
  <Words>614</Words>
  <Application>Microsoft Office PowerPoint</Application>
  <PresentationFormat>Προβολή στην οθόνη (16:9)</PresentationFormat>
  <Paragraphs>133</Paragraphs>
  <Slides>56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56</vt:i4>
      </vt:variant>
    </vt:vector>
  </HeadingPairs>
  <TitlesOfParts>
    <vt:vector size="62" baseType="lpstr">
      <vt:lpstr>Arial</vt:lpstr>
      <vt:lpstr>Calibri</vt:lpstr>
      <vt:lpstr>Courier New</vt:lpstr>
      <vt:lpstr>LucidaGrande</vt:lpstr>
      <vt:lpstr>Wingdings</vt:lpstr>
      <vt:lpstr>Theme 1</vt:lpstr>
      <vt:lpstr>Εισαγωγή στην Java 11</vt:lpstr>
      <vt:lpstr>Εισαγωγή στην Java 11</vt:lpstr>
      <vt:lpstr>Τι είναι πρόγραμμα/λογισμικό</vt:lpstr>
      <vt:lpstr>Ποιος ο σκοπός των προγραμμάτων/λογισμικών</vt:lpstr>
      <vt:lpstr>Ποιες είναι οι δυνατότητες της Java</vt:lpstr>
      <vt:lpstr>Οι εκδόσεις της Java</vt:lpstr>
      <vt:lpstr>Αλλαγές στην Java 11</vt:lpstr>
      <vt:lpstr>Αλλαγές στην Java 11</vt:lpstr>
      <vt:lpstr>Αλλαγές στην Java 11</vt:lpstr>
      <vt:lpstr>Αλλαγές στην Java 11</vt:lpstr>
      <vt:lpstr>Διαδικασία εγκατάστασης της Java 11 σε Ubuntu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Διαδικασία εγκατάστασης του IntelliJ IDEA CE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Δημιουργία απλού προγράμματος Java με το IntelliJ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της βασικής δομής προγράμματος Java</vt:lpstr>
      <vt:lpstr>Η νέα βιβλιοθήκη HttpClient της Java 11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Ιορδάνης Κωστελίδης</cp:lastModifiedBy>
  <cp:revision>42</cp:revision>
  <dcterms:created xsi:type="dcterms:W3CDTF">2016-10-24T19:40:55Z</dcterms:created>
  <dcterms:modified xsi:type="dcterms:W3CDTF">2019-05-19T11:17:41Z</dcterms:modified>
</cp:coreProperties>
</file>